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9" r:id="rId2"/>
    <p:sldId id="260" r:id="rId3"/>
    <p:sldId id="261" r:id="rId4"/>
    <p:sldId id="262" r:id="rId5"/>
    <p:sldId id="263" r:id="rId6"/>
    <p:sldId id="264" r:id="rId7"/>
    <p:sldId id="269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3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19DAE1-F219-4827-91D2-42E47668342C}" type="doc">
      <dgm:prSet loTypeId="urn:microsoft.com/office/officeart/2005/8/layout/hierarchy4" loCatId="hierarchy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4A248368-0871-45BA-969D-F330F76AB27B}">
      <dgm:prSet custT="1"/>
      <dgm:spPr/>
      <dgm:t>
        <a:bodyPr/>
        <a:lstStyle/>
        <a:p>
          <a:pPr rtl="0"/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rPr>
            <a:t>Sanitation access nationally according to the WHO/UNICEF – JMP for Water Supply and Sanitation(2010</a:t>
          </a:r>
          <a:r>
            <a: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rPr>
            <a:t>) </a:t>
          </a:r>
          <a:endParaRPr lang="en-US" sz="2300" dirty="0">
            <a:solidFill>
              <a:schemeClr val="tx1">
                <a:lumMod val="95000"/>
                <a:lumOff val="5000"/>
              </a:schemeClr>
            </a:solidFill>
            <a:latin typeface="Calibri" pitchFamily="34" charset="0"/>
          </a:endParaRPr>
        </a:p>
      </dgm:t>
    </dgm:pt>
    <dgm:pt modelId="{E77F4224-9191-49A1-838A-1982DA7488D3}" type="parTrans" cxnId="{A70C971A-D84C-4892-BDEC-4A8FCE0136F4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186D7FD0-B2C5-4FED-950C-150BE2BE15A5}" type="sibTrans" cxnId="{A70C971A-D84C-4892-BDEC-4A8FCE0136F4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05A5BC04-9007-4280-8B85-C27290AC33E4}">
      <dgm:prSet custT="1"/>
      <dgm:spPr/>
      <dgm:t>
        <a:bodyPr/>
        <a:lstStyle/>
        <a:p>
          <a:pPr rtl="0"/>
          <a:r>
            <a:rPr lang="en-US" sz="2400" dirty="0" smtClean="0">
              <a:solidFill>
                <a:schemeClr val="tx1"/>
              </a:solidFill>
              <a:latin typeface="Calibri" pitchFamily="34" charset="0"/>
            </a:rPr>
            <a:t>Overall access = +- </a:t>
          </a:r>
          <a:r>
            <a:rPr lang="en-US" sz="2400" b="1" dirty="0" smtClean="0">
              <a:solidFill>
                <a:schemeClr val="tx1"/>
              </a:solidFill>
              <a:latin typeface="Calibri" pitchFamily="34" charset="0"/>
            </a:rPr>
            <a:t>31%</a:t>
          </a:r>
          <a:r>
            <a:rPr lang="en-US" sz="4200" b="1" dirty="0" smtClean="0">
              <a:solidFill>
                <a:schemeClr val="tx1"/>
              </a:solidFill>
              <a:latin typeface="Calibri" pitchFamily="34" charset="0"/>
            </a:rPr>
            <a:t> </a:t>
          </a:r>
          <a:endParaRPr lang="en-US" sz="4200" b="1" dirty="0">
            <a:solidFill>
              <a:schemeClr val="tx1"/>
            </a:solidFill>
            <a:latin typeface="Calibri" pitchFamily="34" charset="0"/>
          </a:endParaRPr>
        </a:p>
      </dgm:t>
    </dgm:pt>
    <dgm:pt modelId="{5725C575-2D7D-49A6-866B-A4566B744B66}" type="parTrans" cxnId="{0EEC3FDB-BBBB-4278-A67D-9CDC591F497D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F771DE7F-81EB-42F5-926F-9F53A2AF7D2F}" type="sibTrans" cxnId="{0EEC3FDB-BBBB-4278-A67D-9CDC591F497D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DE1921D9-52AA-41F9-A88A-893B7861362F}">
      <dgm:prSet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  <a:latin typeface="Calibri" pitchFamily="34" charset="0"/>
            </a:rPr>
            <a:t>47%</a:t>
          </a:r>
          <a:r>
            <a:rPr lang="en-US" dirty="0" smtClean="0">
              <a:solidFill>
                <a:schemeClr val="tx1"/>
              </a:solidFill>
              <a:latin typeface="Calibri" pitchFamily="34" charset="0"/>
            </a:rPr>
            <a:t> of the urban low income area population </a:t>
          </a:r>
          <a:r>
            <a:rPr lang="en-US" b="1" u="sng" dirty="0" smtClean="0">
              <a:solidFill>
                <a:schemeClr val="tx1"/>
              </a:solidFill>
              <a:latin typeface="Calibri" pitchFamily="34" charset="0"/>
            </a:rPr>
            <a:t>use</a:t>
          </a:r>
          <a:r>
            <a:rPr lang="en-US" dirty="0" smtClean="0">
              <a:solidFill>
                <a:schemeClr val="tx1"/>
              </a:solidFill>
              <a:latin typeface="Calibri" pitchFamily="34" charset="0"/>
            </a:rPr>
            <a:t> an improved toilet</a:t>
          </a:r>
          <a:endParaRPr lang="en-US" dirty="0">
            <a:solidFill>
              <a:schemeClr val="tx1"/>
            </a:solidFill>
            <a:latin typeface="Calibri" pitchFamily="34" charset="0"/>
          </a:endParaRPr>
        </a:p>
      </dgm:t>
    </dgm:pt>
    <dgm:pt modelId="{A6AD98A2-BE52-4085-AF30-4CA429153373}" type="parTrans" cxnId="{FB4677EE-7D4E-46AF-B8FC-7E4D53B4BA84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D6839C79-1487-4709-9AAC-0898C0C7D8FE}" type="sibTrans" cxnId="{FB4677EE-7D4E-46AF-B8FC-7E4D53B4BA84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62A3F352-1C51-4089-95AC-F90841561236}">
      <dgm:prSet/>
      <dgm:spPr>
        <a:solidFill>
          <a:srgbClr val="FFFF00">
            <a:alpha val="50000"/>
          </a:srgbClr>
        </a:solidFill>
      </dgm:spPr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  <a:latin typeface="Calibri" pitchFamily="34" charset="0"/>
            </a:rPr>
            <a:t>28%</a:t>
          </a:r>
          <a:r>
            <a:rPr lang="en-US" dirty="0" smtClean="0">
              <a:solidFill>
                <a:schemeClr val="tx1"/>
              </a:solidFill>
              <a:latin typeface="Calibri" pitchFamily="34" charset="0"/>
            </a:rPr>
            <a:t> of urban households in low income areas  </a:t>
          </a:r>
          <a:r>
            <a:rPr lang="en-US" b="1" u="sng" dirty="0" smtClean="0">
              <a:solidFill>
                <a:schemeClr val="tx1"/>
              </a:solidFill>
              <a:latin typeface="Calibri" pitchFamily="34" charset="0"/>
            </a:rPr>
            <a:t>share </a:t>
          </a:r>
          <a:r>
            <a:rPr lang="en-US" b="0" u="none" dirty="0" smtClean="0">
              <a:solidFill>
                <a:schemeClr val="tx1"/>
              </a:solidFill>
              <a:latin typeface="Calibri" pitchFamily="34" charset="0"/>
            </a:rPr>
            <a:t>an improved toilet </a:t>
          </a:r>
          <a:endParaRPr lang="en-US" b="0" u="none" dirty="0">
            <a:solidFill>
              <a:schemeClr val="tx1"/>
            </a:solidFill>
            <a:latin typeface="Calibri" pitchFamily="34" charset="0"/>
          </a:endParaRPr>
        </a:p>
      </dgm:t>
    </dgm:pt>
    <dgm:pt modelId="{580A9A10-45A4-4B2E-B83D-F6CD945ED3C0}" type="parTrans" cxnId="{877EB71A-98C4-482E-BCC1-441E3CFBED37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DD2C2F92-F0BC-4D81-82F6-FC89CC4A19DA}" type="sibTrans" cxnId="{877EB71A-98C4-482E-BCC1-441E3CFBED37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49C268B4-2F4A-405A-A66A-3F52BC8631AE}">
      <dgm:prSet/>
      <dgm:spPr>
        <a:solidFill>
          <a:srgbClr val="FFC000">
            <a:alpha val="50000"/>
          </a:srgbClr>
        </a:solidFill>
      </dgm:spPr>
      <dgm:t>
        <a:bodyPr/>
        <a:lstStyle/>
        <a:p>
          <a:pPr rtl="0"/>
          <a:r>
            <a:rPr lang="en-US" b="1" u="sng" dirty="0" smtClean="0">
              <a:solidFill>
                <a:schemeClr val="tx1"/>
              </a:solidFill>
              <a:latin typeface="Calibri" pitchFamily="34" charset="0"/>
            </a:rPr>
            <a:t>8% </a:t>
          </a:r>
          <a:r>
            <a:rPr lang="en-US" dirty="0" smtClean="0">
              <a:solidFill>
                <a:schemeClr val="tx1"/>
              </a:solidFill>
              <a:latin typeface="Calibri" pitchFamily="34" charset="0"/>
            </a:rPr>
            <a:t>of urban households in low income areas  have an improved toilet</a:t>
          </a:r>
          <a:r>
            <a:rPr lang="en-US" b="1" u="sng" dirty="0" smtClean="0">
              <a:solidFill>
                <a:schemeClr val="tx1"/>
              </a:solidFill>
              <a:latin typeface="Calibri" pitchFamily="34" charset="0"/>
            </a:rPr>
            <a:t> </a:t>
          </a:r>
          <a:endParaRPr lang="en-US" b="1" u="sng" dirty="0">
            <a:solidFill>
              <a:schemeClr val="tx1"/>
            </a:solidFill>
            <a:latin typeface="Calibri" pitchFamily="34" charset="0"/>
          </a:endParaRPr>
        </a:p>
      </dgm:t>
    </dgm:pt>
    <dgm:pt modelId="{0CDA037D-5C93-4B9D-BBC9-571AE2EF029C}" type="parTrans" cxnId="{51EC7F5F-5769-4D24-B42C-D87FB45D0CF3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1D4F22FC-5FF2-453A-9FC6-DB7BEA0A0698}" type="sibTrans" cxnId="{51EC7F5F-5769-4D24-B42C-D87FB45D0CF3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20896DC7-81D7-4CDD-80D1-9567C2963208}">
      <dgm:prSet/>
      <dgm:spPr>
        <a:solidFill>
          <a:schemeClr val="accent5">
            <a:lumMod val="75000"/>
            <a:alpha val="50000"/>
          </a:schemeClr>
        </a:solidFill>
      </dgm:spPr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  <a:latin typeface="Calibri" pitchFamily="34" charset="0"/>
            </a:rPr>
            <a:t>20% </a:t>
          </a:r>
          <a:r>
            <a:rPr lang="en-US" dirty="0" smtClean="0">
              <a:solidFill>
                <a:schemeClr val="tx1"/>
              </a:solidFill>
              <a:latin typeface="Calibri" pitchFamily="34" charset="0"/>
            </a:rPr>
            <a:t>of all urban households have access to a sewer</a:t>
          </a:r>
          <a:endParaRPr lang="en-US" dirty="0">
            <a:solidFill>
              <a:schemeClr val="tx1"/>
            </a:solidFill>
            <a:latin typeface="Calibri" pitchFamily="34" charset="0"/>
          </a:endParaRPr>
        </a:p>
      </dgm:t>
    </dgm:pt>
    <dgm:pt modelId="{773F23DF-F93C-41B3-B082-B65313E5891C}" type="parTrans" cxnId="{E3C2F339-6ACB-440C-84C3-4EE3AC42C7E2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67BAEBAE-81E1-4C7D-A3D3-DCBB5F1ED9E1}" type="sibTrans" cxnId="{E3C2F339-6ACB-440C-84C3-4EE3AC42C7E2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8EFB5A63-1DDE-44E0-9E41-97195D60618B}" type="pres">
      <dgm:prSet presAssocID="{8C19DAE1-F219-4827-91D2-42E47668342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C027187-2318-4FEA-8A40-AA4B1A935199}" type="pres">
      <dgm:prSet presAssocID="{4A248368-0871-45BA-969D-F330F76AB27B}" presName="vertOne" presStyleCnt="0"/>
      <dgm:spPr/>
    </dgm:pt>
    <dgm:pt modelId="{E55FE0DB-8F3A-4CB1-9F3C-3CFAF8B2127B}" type="pres">
      <dgm:prSet presAssocID="{4A248368-0871-45BA-969D-F330F76AB27B}" presName="txOne" presStyleLbl="node0" presStyleIdx="0" presStyleCnt="1" custLinFactY="-1864" custLinFactNeighborX="2224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7E1387-C10D-4F60-8AC1-DD0B54B53A29}" type="pres">
      <dgm:prSet presAssocID="{4A248368-0871-45BA-969D-F330F76AB27B}" presName="parTransOne" presStyleCnt="0"/>
      <dgm:spPr/>
    </dgm:pt>
    <dgm:pt modelId="{C055D159-653E-4B6A-9BB6-76A000C02B51}" type="pres">
      <dgm:prSet presAssocID="{4A248368-0871-45BA-969D-F330F76AB27B}" presName="horzOne" presStyleCnt="0"/>
      <dgm:spPr/>
    </dgm:pt>
    <dgm:pt modelId="{E878E867-0C25-49AD-96E0-394AD8B8A907}" type="pres">
      <dgm:prSet presAssocID="{05A5BC04-9007-4280-8B85-C27290AC33E4}" presName="vertTwo" presStyleCnt="0"/>
      <dgm:spPr/>
    </dgm:pt>
    <dgm:pt modelId="{5100946E-5D86-4FAB-94E2-0932F9341EC9}" type="pres">
      <dgm:prSet presAssocID="{05A5BC04-9007-4280-8B85-C27290AC33E4}" presName="txTwo" presStyleLbl="node2" presStyleIdx="0" presStyleCnt="1" custScaleY="58147" custLinFactY="-368" custLinFactNeighborX="132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6DB280-8F75-4655-9E0A-11A064EFF70E}" type="pres">
      <dgm:prSet presAssocID="{05A5BC04-9007-4280-8B85-C27290AC33E4}" presName="parTransTwo" presStyleCnt="0"/>
      <dgm:spPr/>
    </dgm:pt>
    <dgm:pt modelId="{775D240E-C2AC-49E6-BEE4-3990FC368128}" type="pres">
      <dgm:prSet presAssocID="{05A5BC04-9007-4280-8B85-C27290AC33E4}" presName="horzTwo" presStyleCnt="0"/>
      <dgm:spPr/>
    </dgm:pt>
    <dgm:pt modelId="{680B5C6A-1D09-4B87-8C97-258D114F346B}" type="pres">
      <dgm:prSet presAssocID="{DE1921D9-52AA-41F9-A88A-893B7861362F}" presName="vertThree" presStyleCnt="0"/>
      <dgm:spPr/>
    </dgm:pt>
    <dgm:pt modelId="{42E26C9F-CEDB-4A72-8F46-9410B3DBBCA1}" type="pres">
      <dgm:prSet presAssocID="{DE1921D9-52AA-41F9-A88A-893B7861362F}" presName="txThree" presStyleLbl="node3" presStyleIdx="0" presStyleCnt="4" custScaleY="140063" custLinFactX="-100000" custLinFactNeighborX="-187785" custLinFactNeighborY="-72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5AB8F6-EADE-4928-8939-6A510CBA6628}" type="pres">
      <dgm:prSet presAssocID="{DE1921D9-52AA-41F9-A88A-893B7861362F}" presName="horzThree" presStyleCnt="0"/>
      <dgm:spPr/>
    </dgm:pt>
    <dgm:pt modelId="{088A75CA-099F-4E9C-A496-89BD9F3BF833}" type="pres">
      <dgm:prSet presAssocID="{D6839C79-1487-4709-9AAC-0898C0C7D8FE}" presName="sibSpaceThree" presStyleCnt="0"/>
      <dgm:spPr/>
    </dgm:pt>
    <dgm:pt modelId="{6D7115EE-1FE4-404F-A960-58EC6784D597}" type="pres">
      <dgm:prSet presAssocID="{62A3F352-1C51-4089-95AC-F90841561236}" presName="vertThree" presStyleCnt="0"/>
      <dgm:spPr/>
    </dgm:pt>
    <dgm:pt modelId="{F4D91E6C-DF1B-45BD-8BDC-F86972F90911}" type="pres">
      <dgm:prSet presAssocID="{62A3F352-1C51-4089-95AC-F90841561236}" presName="txThree" presStyleLbl="node3" presStyleIdx="1" presStyleCnt="4" custScaleY="140556" custLinFactX="4212" custLinFactNeighborX="100000" custLinFactNeighborY="99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3B8623-A83F-4348-A413-C96F8DBE718C}" type="pres">
      <dgm:prSet presAssocID="{62A3F352-1C51-4089-95AC-F90841561236}" presName="horzThree" presStyleCnt="0"/>
      <dgm:spPr/>
    </dgm:pt>
    <dgm:pt modelId="{E0C72286-CA6C-469B-949C-5FE8E2EF3BA7}" type="pres">
      <dgm:prSet presAssocID="{DD2C2F92-F0BC-4D81-82F6-FC89CC4A19DA}" presName="sibSpaceThree" presStyleCnt="0"/>
      <dgm:spPr/>
    </dgm:pt>
    <dgm:pt modelId="{16D2E097-4172-451C-B082-646CB2B18846}" type="pres">
      <dgm:prSet presAssocID="{49C268B4-2F4A-405A-A66A-3F52BC8631AE}" presName="vertThree" presStyleCnt="0"/>
      <dgm:spPr/>
    </dgm:pt>
    <dgm:pt modelId="{AA837B84-9C43-4031-887A-42E4BCDC7ECB}" type="pres">
      <dgm:prSet presAssocID="{49C268B4-2F4A-405A-A66A-3F52BC8631AE}" presName="txThree" presStyleLbl="node3" presStyleIdx="2" presStyleCnt="4" custScaleY="139517" custLinFactX="-5699" custLinFactNeighborX="-100000" custLinFactNeighborY="-57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09A8E9-E482-4FA2-B20A-509BEE2B076B}" type="pres">
      <dgm:prSet presAssocID="{49C268B4-2F4A-405A-A66A-3F52BC8631AE}" presName="horzThree" presStyleCnt="0"/>
      <dgm:spPr/>
    </dgm:pt>
    <dgm:pt modelId="{FB08C553-ECC7-43B7-AF1F-BE684792AD7B}" type="pres">
      <dgm:prSet presAssocID="{1D4F22FC-5FF2-453A-9FC6-DB7BEA0A0698}" presName="sibSpaceThree" presStyleCnt="0"/>
      <dgm:spPr/>
    </dgm:pt>
    <dgm:pt modelId="{5FD13313-BBDE-46F5-9324-C6A4490B7757}" type="pres">
      <dgm:prSet presAssocID="{20896DC7-81D7-4CDD-80D1-9567C2963208}" presName="vertThree" presStyleCnt="0"/>
      <dgm:spPr/>
    </dgm:pt>
    <dgm:pt modelId="{AC3ED5F6-154C-4934-ABA0-AE6F96717527}" type="pres">
      <dgm:prSet presAssocID="{20896DC7-81D7-4CDD-80D1-9567C2963208}" presName="txThree" presStyleLbl="node3" presStyleIdx="3" presStyleCnt="4" custScaleY="140102" custLinFactNeighborX="1366" custLinFactNeighborY="-6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7AB9A9-EBF8-4D0F-B7F5-FE18D0CE7163}" type="pres">
      <dgm:prSet presAssocID="{20896DC7-81D7-4CDD-80D1-9567C2963208}" presName="horzThree" presStyleCnt="0"/>
      <dgm:spPr/>
    </dgm:pt>
  </dgm:ptLst>
  <dgm:cxnLst>
    <dgm:cxn modelId="{AA4E497F-571E-471B-90DA-FC4B531AC14F}" type="presOf" srcId="{DE1921D9-52AA-41F9-A88A-893B7861362F}" destId="{42E26C9F-CEDB-4A72-8F46-9410B3DBBCA1}" srcOrd="0" destOrd="0" presId="urn:microsoft.com/office/officeart/2005/8/layout/hierarchy4"/>
    <dgm:cxn modelId="{51EC7F5F-5769-4D24-B42C-D87FB45D0CF3}" srcId="{05A5BC04-9007-4280-8B85-C27290AC33E4}" destId="{49C268B4-2F4A-405A-A66A-3F52BC8631AE}" srcOrd="2" destOrd="0" parTransId="{0CDA037D-5C93-4B9D-BBC9-571AE2EF029C}" sibTransId="{1D4F22FC-5FF2-453A-9FC6-DB7BEA0A0698}"/>
    <dgm:cxn modelId="{0454D056-09E3-4C0E-98D1-D658D2D6A10F}" type="presOf" srcId="{49C268B4-2F4A-405A-A66A-3F52BC8631AE}" destId="{AA837B84-9C43-4031-887A-42E4BCDC7ECB}" srcOrd="0" destOrd="0" presId="urn:microsoft.com/office/officeart/2005/8/layout/hierarchy4"/>
    <dgm:cxn modelId="{2937718B-9CE8-4DBD-9CF9-E911F87E6E06}" type="presOf" srcId="{20896DC7-81D7-4CDD-80D1-9567C2963208}" destId="{AC3ED5F6-154C-4934-ABA0-AE6F96717527}" srcOrd="0" destOrd="0" presId="urn:microsoft.com/office/officeart/2005/8/layout/hierarchy4"/>
    <dgm:cxn modelId="{B80EEEED-D57B-401F-A289-29A02B16A712}" type="presOf" srcId="{62A3F352-1C51-4089-95AC-F90841561236}" destId="{F4D91E6C-DF1B-45BD-8BDC-F86972F90911}" srcOrd="0" destOrd="0" presId="urn:microsoft.com/office/officeart/2005/8/layout/hierarchy4"/>
    <dgm:cxn modelId="{0EEC3FDB-BBBB-4278-A67D-9CDC591F497D}" srcId="{4A248368-0871-45BA-969D-F330F76AB27B}" destId="{05A5BC04-9007-4280-8B85-C27290AC33E4}" srcOrd="0" destOrd="0" parTransId="{5725C575-2D7D-49A6-866B-A4566B744B66}" sibTransId="{F771DE7F-81EB-42F5-926F-9F53A2AF7D2F}"/>
    <dgm:cxn modelId="{A70C971A-D84C-4892-BDEC-4A8FCE0136F4}" srcId="{8C19DAE1-F219-4827-91D2-42E47668342C}" destId="{4A248368-0871-45BA-969D-F330F76AB27B}" srcOrd="0" destOrd="0" parTransId="{E77F4224-9191-49A1-838A-1982DA7488D3}" sibTransId="{186D7FD0-B2C5-4FED-950C-150BE2BE15A5}"/>
    <dgm:cxn modelId="{5975F678-FC09-4388-A5F0-9899FDCFE0EE}" type="presOf" srcId="{4A248368-0871-45BA-969D-F330F76AB27B}" destId="{E55FE0DB-8F3A-4CB1-9F3C-3CFAF8B2127B}" srcOrd="0" destOrd="0" presId="urn:microsoft.com/office/officeart/2005/8/layout/hierarchy4"/>
    <dgm:cxn modelId="{877EB71A-98C4-482E-BCC1-441E3CFBED37}" srcId="{05A5BC04-9007-4280-8B85-C27290AC33E4}" destId="{62A3F352-1C51-4089-95AC-F90841561236}" srcOrd="1" destOrd="0" parTransId="{580A9A10-45A4-4B2E-B83D-F6CD945ED3C0}" sibTransId="{DD2C2F92-F0BC-4D81-82F6-FC89CC4A19DA}"/>
    <dgm:cxn modelId="{EAAF8E1A-9CE6-4BF0-AB56-E2EA31517581}" type="presOf" srcId="{05A5BC04-9007-4280-8B85-C27290AC33E4}" destId="{5100946E-5D86-4FAB-94E2-0932F9341EC9}" srcOrd="0" destOrd="0" presId="urn:microsoft.com/office/officeart/2005/8/layout/hierarchy4"/>
    <dgm:cxn modelId="{FB4677EE-7D4E-46AF-B8FC-7E4D53B4BA84}" srcId="{05A5BC04-9007-4280-8B85-C27290AC33E4}" destId="{DE1921D9-52AA-41F9-A88A-893B7861362F}" srcOrd="0" destOrd="0" parTransId="{A6AD98A2-BE52-4085-AF30-4CA429153373}" sibTransId="{D6839C79-1487-4709-9AAC-0898C0C7D8FE}"/>
    <dgm:cxn modelId="{E3C2F339-6ACB-440C-84C3-4EE3AC42C7E2}" srcId="{05A5BC04-9007-4280-8B85-C27290AC33E4}" destId="{20896DC7-81D7-4CDD-80D1-9567C2963208}" srcOrd="3" destOrd="0" parTransId="{773F23DF-F93C-41B3-B082-B65313E5891C}" sibTransId="{67BAEBAE-81E1-4C7D-A3D3-DCBB5F1ED9E1}"/>
    <dgm:cxn modelId="{05063A2D-BAB9-44C5-A7F9-16C39953A461}" type="presOf" srcId="{8C19DAE1-F219-4827-91D2-42E47668342C}" destId="{8EFB5A63-1DDE-44E0-9E41-97195D60618B}" srcOrd="0" destOrd="0" presId="urn:microsoft.com/office/officeart/2005/8/layout/hierarchy4"/>
    <dgm:cxn modelId="{FF1EF87E-5F81-4AAC-88E8-5E02323D6967}" type="presParOf" srcId="{8EFB5A63-1DDE-44E0-9E41-97195D60618B}" destId="{EC027187-2318-4FEA-8A40-AA4B1A935199}" srcOrd="0" destOrd="0" presId="urn:microsoft.com/office/officeart/2005/8/layout/hierarchy4"/>
    <dgm:cxn modelId="{5BAD4EF1-2FD5-46EA-87D7-006735FC2885}" type="presParOf" srcId="{EC027187-2318-4FEA-8A40-AA4B1A935199}" destId="{E55FE0DB-8F3A-4CB1-9F3C-3CFAF8B2127B}" srcOrd="0" destOrd="0" presId="urn:microsoft.com/office/officeart/2005/8/layout/hierarchy4"/>
    <dgm:cxn modelId="{BC41F79A-1F8C-4C15-9BD2-E710E0498AE1}" type="presParOf" srcId="{EC027187-2318-4FEA-8A40-AA4B1A935199}" destId="{2C7E1387-C10D-4F60-8AC1-DD0B54B53A29}" srcOrd="1" destOrd="0" presId="urn:microsoft.com/office/officeart/2005/8/layout/hierarchy4"/>
    <dgm:cxn modelId="{8758B574-44F2-4E7C-A30E-83B7D9D2F01C}" type="presParOf" srcId="{EC027187-2318-4FEA-8A40-AA4B1A935199}" destId="{C055D159-653E-4B6A-9BB6-76A000C02B51}" srcOrd="2" destOrd="0" presId="urn:microsoft.com/office/officeart/2005/8/layout/hierarchy4"/>
    <dgm:cxn modelId="{770410DA-DCEC-49F2-B149-5154BED8E453}" type="presParOf" srcId="{C055D159-653E-4B6A-9BB6-76A000C02B51}" destId="{E878E867-0C25-49AD-96E0-394AD8B8A907}" srcOrd="0" destOrd="0" presId="urn:microsoft.com/office/officeart/2005/8/layout/hierarchy4"/>
    <dgm:cxn modelId="{DD151DDA-A979-4304-9EF1-89128A2867C0}" type="presParOf" srcId="{E878E867-0C25-49AD-96E0-394AD8B8A907}" destId="{5100946E-5D86-4FAB-94E2-0932F9341EC9}" srcOrd="0" destOrd="0" presId="urn:microsoft.com/office/officeart/2005/8/layout/hierarchy4"/>
    <dgm:cxn modelId="{D2D3DCE4-41A2-4776-8508-38403308A759}" type="presParOf" srcId="{E878E867-0C25-49AD-96E0-394AD8B8A907}" destId="{296DB280-8F75-4655-9E0A-11A064EFF70E}" srcOrd="1" destOrd="0" presId="urn:microsoft.com/office/officeart/2005/8/layout/hierarchy4"/>
    <dgm:cxn modelId="{3CEC2549-1935-4574-8043-3C5F33364ACF}" type="presParOf" srcId="{E878E867-0C25-49AD-96E0-394AD8B8A907}" destId="{775D240E-C2AC-49E6-BEE4-3990FC368128}" srcOrd="2" destOrd="0" presId="urn:microsoft.com/office/officeart/2005/8/layout/hierarchy4"/>
    <dgm:cxn modelId="{7E29B958-5631-401B-9E75-AA55667350A5}" type="presParOf" srcId="{775D240E-C2AC-49E6-BEE4-3990FC368128}" destId="{680B5C6A-1D09-4B87-8C97-258D114F346B}" srcOrd="0" destOrd="0" presId="urn:microsoft.com/office/officeart/2005/8/layout/hierarchy4"/>
    <dgm:cxn modelId="{E9F995BB-278C-43B4-BBA4-F99B934DF0B6}" type="presParOf" srcId="{680B5C6A-1D09-4B87-8C97-258D114F346B}" destId="{42E26C9F-CEDB-4A72-8F46-9410B3DBBCA1}" srcOrd="0" destOrd="0" presId="urn:microsoft.com/office/officeart/2005/8/layout/hierarchy4"/>
    <dgm:cxn modelId="{7ECD9878-8D0A-4608-B9A7-A1FFED1121AD}" type="presParOf" srcId="{680B5C6A-1D09-4B87-8C97-258D114F346B}" destId="{365AB8F6-EADE-4928-8939-6A510CBA6628}" srcOrd="1" destOrd="0" presId="urn:microsoft.com/office/officeart/2005/8/layout/hierarchy4"/>
    <dgm:cxn modelId="{B3A0F520-E1FC-4797-B437-D963C329B055}" type="presParOf" srcId="{775D240E-C2AC-49E6-BEE4-3990FC368128}" destId="{088A75CA-099F-4E9C-A496-89BD9F3BF833}" srcOrd="1" destOrd="0" presId="urn:microsoft.com/office/officeart/2005/8/layout/hierarchy4"/>
    <dgm:cxn modelId="{6F319D42-63FA-4131-8A4D-2C323C649F6B}" type="presParOf" srcId="{775D240E-C2AC-49E6-BEE4-3990FC368128}" destId="{6D7115EE-1FE4-404F-A960-58EC6784D597}" srcOrd="2" destOrd="0" presId="urn:microsoft.com/office/officeart/2005/8/layout/hierarchy4"/>
    <dgm:cxn modelId="{DF36DE74-95C1-4EE5-8A30-7C82E2389B45}" type="presParOf" srcId="{6D7115EE-1FE4-404F-A960-58EC6784D597}" destId="{F4D91E6C-DF1B-45BD-8BDC-F86972F90911}" srcOrd="0" destOrd="0" presId="urn:microsoft.com/office/officeart/2005/8/layout/hierarchy4"/>
    <dgm:cxn modelId="{BFDD3B3A-F16E-418B-8130-EF066D68B039}" type="presParOf" srcId="{6D7115EE-1FE4-404F-A960-58EC6784D597}" destId="{7E3B8623-A83F-4348-A413-C96F8DBE718C}" srcOrd="1" destOrd="0" presId="urn:microsoft.com/office/officeart/2005/8/layout/hierarchy4"/>
    <dgm:cxn modelId="{B3AC371B-D47D-4FF9-84FC-02ED60A4F4D8}" type="presParOf" srcId="{775D240E-C2AC-49E6-BEE4-3990FC368128}" destId="{E0C72286-CA6C-469B-949C-5FE8E2EF3BA7}" srcOrd="3" destOrd="0" presId="urn:microsoft.com/office/officeart/2005/8/layout/hierarchy4"/>
    <dgm:cxn modelId="{3C70B206-061A-49EB-B1A5-0A8E2020F154}" type="presParOf" srcId="{775D240E-C2AC-49E6-BEE4-3990FC368128}" destId="{16D2E097-4172-451C-B082-646CB2B18846}" srcOrd="4" destOrd="0" presId="urn:microsoft.com/office/officeart/2005/8/layout/hierarchy4"/>
    <dgm:cxn modelId="{8ABCF2DF-6B1D-4EFD-AD8F-8676BACD38E5}" type="presParOf" srcId="{16D2E097-4172-451C-B082-646CB2B18846}" destId="{AA837B84-9C43-4031-887A-42E4BCDC7ECB}" srcOrd="0" destOrd="0" presId="urn:microsoft.com/office/officeart/2005/8/layout/hierarchy4"/>
    <dgm:cxn modelId="{9C4B9BA1-3AB2-438C-B65C-F7D7B2CB80CE}" type="presParOf" srcId="{16D2E097-4172-451C-B082-646CB2B18846}" destId="{1809A8E9-E482-4FA2-B20A-509BEE2B076B}" srcOrd="1" destOrd="0" presId="urn:microsoft.com/office/officeart/2005/8/layout/hierarchy4"/>
    <dgm:cxn modelId="{6107C274-E22A-4C2F-9320-247CC295D274}" type="presParOf" srcId="{775D240E-C2AC-49E6-BEE4-3990FC368128}" destId="{FB08C553-ECC7-43B7-AF1F-BE684792AD7B}" srcOrd="5" destOrd="0" presId="urn:microsoft.com/office/officeart/2005/8/layout/hierarchy4"/>
    <dgm:cxn modelId="{1CDDFBB9-901C-4A64-9686-E8B5306F16DE}" type="presParOf" srcId="{775D240E-C2AC-49E6-BEE4-3990FC368128}" destId="{5FD13313-BBDE-46F5-9324-C6A4490B7757}" srcOrd="6" destOrd="0" presId="urn:microsoft.com/office/officeart/2005/8/layout/hierarchy4"/>
    <dgm:cxn modelId="{A66A329C-3250-4AD2-A537-FA6BF826A0C3}" type="presParOf" srcId="{5FD13313-BBDE-46F5-9324-C6A4490B7757}" destId="{AC3ED5F6-154C-4934-ABA0-AE6F96717527}" srcOrd="0" destOrd="0" presId="urn:microsoft.com/office/officeart/2005/8/layout/hierarchy4"/>
    <dgm:cxn modelId="{DE892747-51EA-439B-8283-7C4C30BC26C3}" type="presParOf" srcId="{5FD13313-BBDE-46F5-9324-C6A4490B7757}" destId="{397AB9A9-EBF8-4D0F-B7F5-FE18D0CE716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FE0DB-8F3A-4CB1-9F3C-3CFAF8B2127B}">
      <dsp:nvSpPr>
        <dsp:cNvPr id="0" name=""/>
        <dsp:cNvSpPr/>
      </dsp:nvSpPr>
      <dsp:spPr>
        <a:xfrm>
          <a:off x="3591" y="0"/>
          <a:ext cx="4886838" cy="1718320"/>
        </a:xfrm>
        <a:prstGeom prst="roundRect">
          <a:avLst>
            <a:gd name="adj" fmla="val 10000"/>
          </a:avLst>
        </a:prstGeom>
        <a:solidFill>
          <a:schemeClr val="accent3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rPr>
            <a:t>Sanitation access nationally according to the WHO/UNICEF – JMP for Water Supply and Sanitation(2010</a:t>
          </a:r>
          <a:r>
            <a:rPr lang="en-US" sz="23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rPr>
            <a:t>) </a:t>
          </a:r>
          <a:endParaRPr lang="en-US" sz="2300" kern="1200" dirty="0">
            <a:solidFill>
              <a:schemeClr val="tx1">
                <a:lumMod val="95000"/>
                <a:lumOff val="5000"/>
              </a:schemeClr>
            </a:solidFill>
            <a:latin typeface="Calibri" pitchFamily="34" charset="0"/>
          </a:endParaRPr>
        </a:p>
      </dsp:txBody>
      <dsp:txXfrm>
        <a:off x="53919" y="50328"/>
        <a:ext cx="4786182" cy="1617664"/>
      </dsp:txXfrm>
    </dsp:sp>
    <dsp:sp modelId="{5100946E-5D86-4FAB-94E2-0932F9341EC9}">
      <dsp:nvSpPr>
        <dsp:cNvPr id="0" name=""/>
        <dsp:cNvSpPr/>
      </dsp:nvSpPr>
      <dsp:spPr>
        <a:xfrm>
          <a:off x="13003" y="1715081"/>
          <a:ext cx="4877298" cy="999151"/>
        </a:xfrm>
        <a:prstGeom prst="roundRect">
          <a:avLst>
            <a:gd name="adj" fmla="val 10000"/>
          </a:avLst>
        </a:prstGeom>
        <a:solidFill>
          <a:schemeClr val="accent3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  <a:latin typeface="Calibri" pitchFamily="34" charset="0"/>
            </a:rPr>
            <a:t>Overall access = +- </a:t>
          </a:r>
          <a:r>
            <a:rPr lang="en-US" sz="2400" b="1" kern="1200" dirty="0" smtClean="0">
              <a:solidFill>
                <a:schemeClr val="tx1"/>
              </a:solidFill>
              <a:latin typeface="Calibri" pitchFamily="34" charset="0"/>
            </a:rPr>
            <a:t>31%</a:t>
          </a:r>
          <a:r>
            <a:rPr lang="en-US" sz="4200" b="1" kern="1200" dirty="0" smtClean="0">
              <a:solidFill>
                <a:schemeClr val="tx1"/>
              </a:solidFill>
              <a:latin typeface="Calibri" pitchFamily="34" charset="0"/>
            </a:rPr>
            <a:t> </a:t>
          </a:r>
          <a:endParaRPr lang="en-US" sz="4200" b="1" kern="1200" dirty="0">
            <a:solidFill>
              <a:schemeClr val="tx1"/>
            </a:solidFill>
            <a:latin typeface="Calibri" pitchFamily="34" charset="0"/>
          </a:endParaRPr>
        </a:p>
      </dsp:txBody>
      <dsp:txXfrm>
        <a:off x="42267" y="1744345"/>
        <a:ext cx="4818770" cy="940623"/>
      </dsp:txXfrm>
    </dsp:sp>
    <dsp:sp modelId="{42E26C9F-CEDB-4A72-8F46-9410B3DBBCA1}">
      <dsp:nvSpPr>
        <dsp:cNvPr id="0" name=""/>
        <dsp:cNvSpPr/>
      </dsp:nvSpPr>
      <dsp:spPr>
        <a:xfrm>
          <a:off x="0" y="2773456"/>
          <a:ext cx="1177478" cy="2406731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Calibri" pitchFamily="34" charset="0"/>
            </a:rPr>
            <a:t>47%</a:t>
          </a:r>
          <a:r>
            <a:rPr lang="en-US" sz="1600" kern="1200" dirty="0" smtClean="0">
              <a:solidFill>
                <a:schemeClr val="tx1"/>
              </a:solidFill>
              <a:latin typeface="Calibri" pitchFamily="34" charset="0"/>
            </a:rPr>
            <a:t> of the urban low income area population </a:t>
          </a:r>
          <a:r>
            <a:rPr lang="en-US" sz="1600" b="1" u="sng" kern="1200" dirty="0" smtClean="0">
              <a:solidFill>
                <a:schemeClr val="tx1"/>
              </a:solidFill>
              <a:latin typeface="Calibri" pitchFamily="34" charset="0"/>
            </a:rPr>
            <a:t>use</a:t>
          </a:r>
          <a:r>
            <a:rPr lang="en-US" sz="1600" kern="1200" dirty="0" smtClean="0">
              <a:solidFill>
                <a:schemeClr val="tx1"/>
              </a:solidFill>
              <a:latin typeface="Calibri" pitchFamily="34" charset="0"/>
            </a:rPr>
            <a:t> an improved toilet</a:t>
          </a:r>
          <a:endParaRPr lang="en-US" sz="1600" kern="1200" dirty="0">
            <a:solidFill>
              <a:schemeClr val="tx1"/>
            </a:solidFill>
            <a:latin typeface="Calibri" pitchFamily="34" charset="0"/>
          </a:endParaRPr>
        </a:p>
      </dsp:txBody>
      <dsp:txXfrm>
        <a:off x="34487" y="2807943"/>
        <a:ext cx="1108504" cy="2337757"/>
      </dsp:txXfrm>
    </dsp:sp>
    <dsp:sp modelId="{F4D91E6C-DF1B-45BD-8BDC-F86972F90911}">
      <dsp:nvSpPr>
        <dsp:cNvPr id="0" name=""/>
        <dsp:cNvSpPr/>
      </dsp:nvSpPr>
      <dsp:spPr>
        <a:xfrm>
          <a:off x="2470083" y="2900689"/>
          <a:ext cx="1177478" cy="2415202"/>
        </a:xfrm>
        <a:prstGeom prst="roundRect">
          <a:avLst>
            <a:gd name="adj" fmla="val 10000"/>
          </a:avLst>
        </a:prstGeom>
        <a:solidFill>
          <a:srgbClr val="FFFF0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Calibri" pitchFamily="34" charset="0"/>
            </a:rPr>
            <a:t>28%</a:t>
          </a:r>
          <a:r>
            <a:rPr lang="en-US" sz="1600" kern="1200" dirty="0" smtClean="0">
              <a:solidFill>
                <a:schemeClr val="tx1"/>
              </a:solidFill>
              <a:latin typeface="Calibri" pitchFamily="34" charset="0"/>
            </a:rPr>
            <a:t> of urban households in low income areas  </a:t>
          </a:r>
          <a:r>
            <a:rPr lang="en-US" sz="1600" b="1" u="sng" kern="1200" dirty="0" smtClean="0">
              <a:solidFill>
                <a:schemeClr val="tx1"/>
              </a:solidFill>
              <a:latin typeface="Calibri" pitchFamily="34" charset="0"/>
            </a:rPr>
            <a:t>share </a:t>
          </a:r>
          <a:r>
            <a:rPr lang="en-US" sz="1600" b="0" u="none" kern="1200" dirty="0" smtClean="0">
              <a:solidFill>
                <a:schemeClr val="tx1"/>
              </a:solidFill>
              <a:latin typeface="Calibri" pitchFamily="34" charset="0"/>
            </a:rPr>
            <a:t>an improved toilet </a:t>
          </a:r>
          <a:endParaRPr lang="en-US" sz="1600" b="0" u="none" kern="1200" dirty="0">
            <a:solidFill>
              <a:schemeClr val="tx1"/>
            </a:solidFill>
            <a:latin typeface="Calibri" pitchFamily="34" charset="0"/>
          </a:endParaRPr>
        </a:p>
      </dsp:txBody>
      <dsp:txXfrm>
        <a:off x="2504570" y="2935176"/>
        <a:ext cx="1108504" cy="2346228"/>
      </dsp:txXfrm>
    </dsp:sp>
    <dsp:sp modelId="{AA837B84-9C43-4031-887A-42E4BCDC7ECB}">
      <dsp:nvSpPr>
        <dsp:cNvPr id="0" name=""/>
        <dsp:cNvSpPr/>
      </dsp:nvSpPr>
      <dsp:spPr>
        <a:xfrm>
          <a:off x="1225359" y="2799214"/>
          <a:ext cx="1177478" cy="2397349"/>
        </a:xfrm>
        <a:prstGeom prst="roundRect">
          <a:avLst>
            <a:gd name="adj" fmla="val 10000"/>
          </a:avLst>
        </a:prstGeom>
        <a:solidFill>
          <a:srgbClr val="FFC00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>
              <a:solidFill>
                <a:schemeClr val="tx1"/>
              </a:solidFill>
              <a:latin typeface="Calibri" pitchFamily="34" charset="0"/>
            </a:rPr>
            <a:t>8% </a:t>
          </a:r>
          <a:r>
            <a:rPr lang="en-US" sz="1600" kern="1200" dirty="0" smtClean="0">
              <a:solidFill>
                <a:schemeClr val="tx1"/>
              </a:solidFill>
              <a:latin typeface="Calibri" pitchFamily="34" charset="0"/>
            </a:rPr>
            <a:t>of urban households in low income areas  have an improved toilet</a:t>
          </a:r>
          <a:r>
            <a:rPr lang="en-US" sz="1600" b="1" u="sng" kern="1200" dirty="0" smtClean="0">
              <a:solidFill>
                <a:schemeClr val="tx1"/>
              </a:solidFill>
              <a:latin typeface="Calibri" pitchFamily="34" charset="0"/>
            </a:rPr>
            <a:t> </a:t>
          </a:r>
          <a:endParaRPr lang="en-US" sz="1600" b="1" u="sng" kern="1200" dirty="0">
            <a:solidFill>
              <a:schemeClr val="tx1"/>
            </a:solidFill>
            <a:latin typeface="Calibri" pitchFamily="34" charset="0"/>
          </a:endParaRPr>
        </a:p>
      </dsp:txBody>
      <dsp:txXfrm>
        <a:off x="1259846" y="2833701"/>
        <a:ext cx="1108504" cy="2328375"/>
      </dsp:txXfrm>
    </dsp:sp>
    <dsp:sp modelId="{AC3ED5F6-154C-4934-ABA0-AE6F96717527}">
      <dsp:nvSpPr>
        <dsp:cNvPr id="0" name=""/>
        <dsp:cNvSpPr/>
      </dsp:nvSpPr>
      <dsp:spPr>
        <a:xfrm>
          <a:off x="3712951" y="2885800"/>
          <a:ext cx="1177478" cy="2407401"/>
        </a:xfrm>
        <a:prstGeom prst="roundRect">
          <a:avLst>
            <a:gd name="adj" fmla="val 10000"/>
          </a:avLst>
        </a:prstGeom>
        <a:solidFill>
          <a:schemeClr val="accent5">
            <a:lumMod val="75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Calibri" pitchFamily="34" charset="0"/>
            </a:rPr>
            <a:t>20% </a:t>
          </a:r>
          <a:r>
            <a:rPr lang="en-US" sz="1600" kern="1200" dirty="0" smtClean="0">
              <a:solidFill>
                <a:schemeClr val="tx1"/>
              </a:solidFill>
              <a:latin typeface="Calibri" pitchFamily="34" charset="0"/>
            </a:rPr>
            <a:t>of all urban households have access to a sewer</a:t>
          </a:r>
          <a:endParaRPr lang="en-US" sz="1600" kern="1200" dirty="0">
            <a:solidFill>
              <a:schemeClr val="tx1"/>
            </a:solidFill>
            <a:latin typeface="Calibri" pitchFamily="34" charset="0"/>
          </a:endParaRPr>
        </a:p>
      </dsp:txBody>
      <dsp:txXfrm>
        <a:off x="3747438" y="2920287"/>
        <a:ext cx="1108504" cy="23384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40CC5-9C5B-4833-9C54-40E73F092ED0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8FDB8-ED5A-477D-8472-6C211E78F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936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75EE5C-D09E-4865-880D-CA6D8725F3F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4632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922A725-947E-4F53-8E7D-C018E76698BC}" type="slidenum">
              <a:rPr lang="en-GB" smtClean="0"/>
              <a:pPr>
                <a:defRPr/>
              </a:pPr>
              <a:t>2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78658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922A725-947E-4F53-8E7D-C018E76698BC}" type="slidenum">
              <a:rPr lang="en-GB" smtClean="0"/>
              <a:pPr>
                <a:defRPr/>
              </a:pPr>
              <a:t>3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18955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922A725-947E-4F53-8E7D-C018E76698BC}" type="slidenum">
              <a:rPr lang="en-GB" smtClean="0"/>
              <a:pPr>
                <a:defRPr/>
              </a:pPr>
              <a:t>4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84667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C7E6CEE-C1BA-49E3-B36D-997AA76EB094}" type="slidenum">
              <a:rPr lang="en-GB" smtClean="0"/>
              <a:pPr>
                <a:defRPr/>
              </a:pPr>
              <a:t>5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64212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dirty="0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D0FC5B-9D2B-4DC7-BC75-7C1A9562C9F3}" type="slidenum">
              <a:rPr lang="en-US" smtClean="0"/>
              <a:pPr eaLnBrk="1" hangingPunct="1"/>
              <a:t>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0818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dirty="0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4FA536-DACE-404B-BD00-31B24D605B04}" type="slidenum">
              <a:rPr lang="en-US" smtClean="0"/>
              <a:pPr eaLnBrk="1" hangingPunct="1"/>
              <a:t>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7191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52B6F4-B2EC-4E21-846D-5D083A09F543}" type="slidenum">
              <a:rPr lang="en-US" smtClean="0"/>
              <a:pPr eaLnBrk="1" hangingPunct="1"/>
              <a:t>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9135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4372DA-3D1D-4B96-9730-7E78FD013FE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1914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3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0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3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0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6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3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7622-DAD5-41AA-819E-49792C4AB695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4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s-appx://wikimediafoundation.wikipedia/wiki/Water_Supply_and_Sanitation_Collaborative_Counci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atrin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5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17.jpeg"/><Relationship Id="rId4" Type="http://schemas.openxmlformats.org/officeDocument/2006/relationships/diagramData" Target="../diagrams/data1.xml"/><Relationship Id="rId9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33400" y="157399"/>
            <a:ext cx="8610600" cy="1295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normAutofit fontScale="55000" lnSpcReduction="20000"/>
          </a:bodyPr>
          <a:lstStyle/>
          <a:p>
            <a:pPr>
              <a:defRPr/>
            </a:pPr>
            <a:r>
              <a:rPr lang="en-US" sz="3600" b="1" dirty="0">
                <a:latin typeface="+mj-lt"/>
                <a:ea typeface="+mj-ea"/>
                <a:cs typeface="+mj-cs"/>
              </a:rPr>
              <a:t> </a:t>
            </a:r>
          </a:p>
          <a:p>
            <a:pPr>
              <a:defRPr/>
            </a:pPr>
            <a:r>
              <a:rPr lang="en-US" sz="7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Water </a:t>
            </a:r>
            <a:r>
              <a:rPr lang="en-US" sz="76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Sector </a:t>
            </a:r>
            <a:r>
              <a:rPr lang="en-US" sz="7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Trust Fund</a:t>
            </a:r>
          </a:p>
          <a:p>
            <a:pPr>
              <a:defRPr/>
            </a:pPr>
            <a:r>
              <a:rPr lang="en-US" sz="5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Sanitation marketers Training</a:t>
            </a:r>
            <a:endParaRPr lang="en-US" sz="5800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457200" y="1815992"/>
            <a:ext cx="3810000" cy="1828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3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What is sanitation? </a:t>
            </a:r>
            <a:endParaRPr lang="en-US" sz="23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3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The Sanitation Value Chain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3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Sanitation in urban Kenya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3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Main sanitation challenges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en-US" sz="2400" b="1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en-US" sz="2400" b="1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56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131487B-6D0E-4B91-A713-EBD0530FF1EE}" type="slidenum">
              <a:rPr lang="en-US" sz="1400" smtClean="0">
                <a:solidFill>
                  <a:schemeClr val="bg1"/>
                </a:solidFill>
              </a:rPr>
              <a:pPr eaLnBrk="1" hangingPunct="1"/>
              <a:t>1</a:t>
            </a:fld>
            <a:endParaRPr lang="en-US" sz="1400" dirty="0" smtClean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7950" y="1510821"/>
            <a:ext cx="3327400" cy="2495550"/>
          </a:xfrm>
          <a:prstGeom prst="rect">
            <a:avLst/>
          </a:prstGeom>
          <a:ln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7675" y="4141807"/>
            <a:ext cx="6403975" cy="1342135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5862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705394" y="172005"/>
            <a:ext cx="7961528" cy="6191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What is sanitation?</a:t>
            </a:r>
            <a:endParaRPr lang="nl-NL" sz="28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6882" y="1005840"/>
            <a:ext cx="8380040" cy="4946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7313" lvl="1" algn="just"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+mn-lt"/>
              </a:rPr>
              <a:t>For many </a:t>
            </a:r>
            <a:r>
              <a:rPr lang="en-GB" sz="2000" dirty="0">
                <a:latin typeface="+mn-lt"/>
              </a:rPr>
              <a:t>organisations, </a:t>
            </a:r>
            <a:r>
              <a:rPr lang="en-GB" sz="2000" dirty="0" smtClean="0">
                <a:solidFill>
                  <a:srgbClr val="C00000"/>
                </a:solidFill>
                <a:latin typeface="+mn-lt"/>
              </a:rPr>
              <a:t>hygiene promotion </a:t>
            </a:r>
            <a:r>
              <a:rPr lang="en-GB" sz="2000" dirty="0">
                <a:latin typeface="+mn-lt"/>
              </a:rPr>
              <a:t>is seen as an integral part of sanitation. </a:t>
            </a:r>
            <a:r>
              <a:rPr lang="en-GB" sz="2000" dirty="0" smtClean="0">
                <a:latin typeface="+mn-lt"/>
              </a:rPr>
              <a:t>The </a:t>
            </a:r>
            <a:r>
              <a:rPr lang="en-GB" sz="2000" dirty="0">
                <a:latin typeface="+mn-lt"/>
                <a:hlinkClick r:id="rId3" tooltip="Water Supply and Sanitation Collaborative Council"/>
              </a:rPr>
              <a:t>Water Supply and Sanitation Collaborative Council</a:t>
            </a:r>
            <a:r>
              <a:rPr lang="en-GB" sz="2000" dirty="0">
                <a:latin typeface="+mn-lt"/>
              </a:rPr>
              <a:t> defines sanitation </a:t>
            </a:r>
            <a:r>
              <a:rPr lang="en-GB" sz="2000" dirty="0" smtClean="0">
                <a:latin typeface="+mn-lt"/>
              </a:rPr>
              <a:t>as: </a:t>
            </a:r>
          </a:p>
          <a:p>
            <a:pPr marL="273050" lvl="1" algn="just"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+mn-lt"/>
              </a:rPr>
              <a:t>"</a:t>
            </a:r>
            <a:r>
              <a:rPr lang="en-GB" sz="2000" dirty="0">
                <a:latin typeface="+mn-lt"/>
              </a:rPr>
              <a:t>The </a:t>
            </a:r>
            <a:r>
              <a:rPr lang="en-GB" sz="2000" b="1" dirty="0">
                <a:solidFill>
                  <a:srgbClr val="C00000"/>
                </a:solidFill>
                <a:latin typeface="+mn-lt"/>
              </a:rPr>
              <a:t>collection</a:t>
            </a:r>
            <a:r>
              <a:rPr lang="en-GB" sz="2000" dirty="0">
                <a:latin typeface="+mn-lt"/>
              </a:rPr>
              <a:t>, </a:t>
            </a:r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transport</a:t>
            </a:r>
            <a:r>
              <a:rPr lang="en-GB" sz="2000" dirty="0">
                <a:latin typeface="+mn-lt"/>
              </a:rPr>
              <a:t>, 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treatment</a:t>
            </a:r>
            <a:r>
              <a:rPr lang="en-GB" sz="2000" dirty="0">
                <a:latin typeface="+mn-lt"/>
              </a:rPr>
              <a:t> and </a:t>
            </a:r>
            <a:r>
              <a:rPr lang="en-GB" sz="2000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disposal</a:t>
            </a:r>
            <a:r>
              <a:rPr lang="en-GB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GB" sz="2000" dirty="0">
                <a:latin typeface="+mn-lt"/>
              </a:rPr>
              <a:t>or </a:t>
            </a:r>
            <a:r>
              <a:rPr lang="en-GB" sz="2000" b="1" dirty="0">
                <a:solidFill>
                  <a:srgbClr val="00B050"/>
                </a:solidFill>
                <a:latin typeface="+mn-lt"/>
              </a:rPr>
              <a:t>reuse</a:t>
            </a:r>
            <a:r>
              <a:rPr lang="en-GB" sz="2000" dirty="0">
                <a:latin typeface="+mn-lt"/>
              </a:rPr>
              <a:t> of human excreta, domestic wastewater and solid waste, and associated hygiene </a:t>
            </a:r>
            <a:r>
              <a:rPr lang="en-GB" sz="2000" dirty="0" smtClean="0">
                <a:latin typeface="+mn-lt"/>
              </a:rPr>
              <a:t>promotion.” </a:t>
            </a:r>
            <a:endParaRPr lang="nl-NL" sz="2000" dirty="0" smtClean="0">
              <a:latin typeface="+mn-lt"/>
              <a:ea typeface="Calibri"/>
              <a:cs typeface="Times New Roman"/>
            </a:endParaRPr>
          </a:p>
          <a:p>
            <a:pPr marL="87313" lvl="1" algn="just">
              <a:lnSpc>
                <a:spcPct val="115000"/>
              </a:lnSpc>
              <a:spcAft>
                <a:spcPts val="1000"/>
              </a:spcAft>
            </a:pPr>
            <a:endParaRPr lang="en-GB" sz="2000" i="1" dirty="0">
              <a:latin typeface="+mn-lt"/>
            </a:endParaRPr>
          </a:p>
          <a:p>
            <a:pPr marL="87313" lvl="1" algn="just">
              <a:lnSpc>
                <a:spcPct val="115000"/>
              </a:lnSpc>
              <a:spcAft>
                <a:spcPts val="1000"/>
              </a:spcAft>
            </a:pPr>
            <a:r>
              <a:rPr lang="en-GB" sz="1000" i="1" dirty="0" smtClean="0">
                <a:latin typeface="+mn-lt"/>
              </a:rPr>
              <a:t>_____________________________________</a:t>
            </a:r>
            <a:endParaRPr lang="en-GB" sz="1000" i="1" dirty="0">
              <a:latin typeface="+mn-lt"/>
            </a:endParaRPr>
          </a:p>
          <a:p>
            <a:pPr marL="87313" lvl="1" algn="just">
              <a:lnSpc>
                <a:spcPct val="115000"/>
              </a:lnSpc>
              <a:spcAft>
                <a:spcPts val="1000"/>
              </a:spcAft>
            </a:pPr>
            <a:r>
              <a:rPr lang="en-GB" i="1" dirty="0" smtClean="0">
                <a:latin typeface="+mn-lt"/>
              </a:rPr>
              <a:t>The </a:t>
            </a:r>
            <a:r>
              <a:rPr lang="en-GB" b="1" i="1" dirty="0">
                <a:latin typeface="+mn-lt"/>
              </a:rPr>
              <a:t>Water Supply and Sanitation Collaborative Council</a:t>
            </a:r>
            <a:r>
              <a:rPr lang="en-GB" i="1" dirty="0">
                <a:latin typeface="+mn-lt"/>
              </a:rPr>
              <a:t> (WSSCC) is a global membership organization hosted by </a:t>
            </a:r>
            <a:r>
              <a:rPr lang="en-GB" i="1" dirty="0" smtClean="0">
                <a:latin typeface="+mn-lt"/>
              </a:rPr>
              <a:t>the United Nations that specialises in </a:t>
            </a:r>
            <a:r>
              <a:rPr lang="en-GB" b="1" i="1" dirty="0" smtClean="0">
                <a:solidFill>
                  <a:srgbClr val="00B050"/>
                </a:solidFill>
                <a:latin typeface="+mn-lt"/>
              </a:rPr>
              <a:t>sanitation</a:t>
            </a:r>
            <a:r>
              <a:rPr lang="en-GB" i="1" dirty="0" smtClean="0">
                <a:latin typeface="+mn-lt"/>
              </a:rPr>
              <a:t> and </a:t>
            </a:r>
            <a:r>
              <a:rPr lang="en-GB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hygiene</a:t>
            </a:r>
            <a:r>
              <a:rPr lang="en-GB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en-GB" i="1" dirty="0">
                <a:latin typeface="+mn-lt"/>
              </a:rPr>
              <a:t>for poor people in countries with severe sanitation and hygiene </a:t>
            </a:r>
            <a:r>
              <a:rPr lang="en-GB" i="1" dirty="0" smtClean="0">
                <a:latin typeface="+mn-lt"/>
              </a:rPr>
              <a:t>needs</a:t>
            </a:r>
            <a:endParaRPr lang="en-GB" i="1" dirty="0" smtClean="0">
              <a:latin typeface="+mn-lt"/>
              <a:ea typeface="Calibri"/>
              <a:cs typeface="Times New Roman"/>
            </a:endParaRPr>
          </a:p>
          <a:p>
            <a:pPr marL="0" lvl="1" algn="just"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latin typeface="Calibri"/>
                <a:ea typeface="Calibri"/>
                <a:cs typeface="Times New Roman"/>
              </a:rPr>
              <a:t>(</a:t>
            </a:r>
            <a:r>
              <a:rPr lang="en-GB" i="1" dirty="0" smtClean="0">
                <a:latin typeface="Calibri"/>
                <a:ea typeface="Calibri"/>
                <a:cs typeface="Times New Roman"/>
              </a:rPr>
              <a:t>Quote </a:t>
            </a:r>
            <a:r>
              <a:rPr lang="en-GB" i="1" dirty="0">
                <a:latin typeface="Calibri"/>
                <a:ea typeface="Calibri"/>
                <a:cs typeface="Times New Roman"/>
              </a:rPr>
              <a:t>from Wikipedia, keyword: sanitation</a:t>
            </a:r>
            <a:r>
              <a:rPr lang="en-GB" dirty="0">
                <a:latin typeface="Calibri"/>
                <a:ea typeface="Calibri"/>
                <a:cs typeface="Times New Roman"/>
              </a:rPr>
              <a:t>)</a:t>
            </a:r>
          </a:p>
          <a:p>
            <a:pPr lvl="1" algn="just">
              <a:lnSpc>
                <a:spcPct val="115000"/>
              </a:lnSpc>
              <a:spcAft>
                <a:spcPts val="1000"/>
              </a:spcAft>
            </a:pPr>
            <a:endParaRPr lang="nl-NL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C32AE9-F2F1-478B-83CB-A0B22AC9F89C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0945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744583" y="117475"/>
            <a:ext cx="8252865" cy="6191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What is sanitation?</a:t>
            </a:r>
            <a:endParaRPr lang="nl-NL" sz="28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12205" y="736600"/>
            <a:ext cx="8208912" cy="526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nl-NL" sz="2000" dirty="0">
                <a:latin typeface="Calibri"/>
                <a:ea typeface="Calibri"/>
                <a:cs typeface="Times New Roman"/>
              </a:rPr>
              <a:t>The term "sanitation" is applied to a wide range of subjects such as: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/>
              <a:buChar char=""/>
            </a:pPr>
            <a:r>
              <a:rPr lang="nl-NL" sz="2000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Improved sanitation </a:t>
            </a:r>
            <a:r>
              <a:rPr lang="nl-NL" sz="2000" dirty="0">
                <a:latin typeface="Calibri"/>
                <a:ea typeface="Calibri"/>
                <a:cs typeface="Times New Roman"/>
              </a:rPr>
              <a:t>- refers to the management of human faeces at the household level. This terminology is the indicator used to describe the target of the Millennium Development Goal on </a:t>
            </a:r>
            <a:r>
              <a:rPr lang="nl-NL" sz="2000" dirty="0" smtClean="0">
                <a:latin typeface="Calibri"/>
                <a:ea typeface="Calibri"/>
                <a:cs typeface="Times New Roman"/>
              </a:rPr>
              <a:t>sanitation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/>
              <a:buChar char=""/>
            </a:pPr>
            <a:r>
              <a:rPr lang="nl-NL" sz="2000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On-site </a:t>
            </a:r>
            <a:r>
              <a:rPr lang="nl-NL" sz="2000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sanitation </a:t>
            </a:r>
            <a:r>
              <a:rPr lang="nl-NL" sz="2000" dirty="0">
                <a:latin typeface="Calibri"/>
                <a:ea typeface="Calibri"/>
                <a:cs typeface="Times New Roman"/>
              </a:rPr>
              <a:t>- the collection and treatment of waste is done where it is deposited. Examples are the use of pit </a:t>
            </a:r>
            <a:r>
              <a:rPr lang="nl-NL" sz="2000" dirty="0" smtClean="0">
                <a:latin typeface="Calibri"/>
                <a:ea typeface="Calibri"/>
                <a:cs typeface="Times New Roman"/>
                <a:hlinkClick r:id="rId3" tooltip="Latrine"/>
              </a:rPr>
              <a:t>l</a:t>
            </a:r>
            <a:r>
              <a:rPr lang="nl-NL" sz="2000" dirty="0" smtClean="0">
                <a:latin typeface="Calibri"/>
                <a:ea typeface="Calibri"/>
                <a:cs typeface="Times New Roman"/>
              </a:rPr>
              <a:t>atrines</a:t>
            </a:r>
            <a:r>
              <a:rPr lang="nl-NL" sz="2000" dirty="0">
                <a:latin typeface="Calibri"/>
                <a:ea typeface="Calibri"/>
                <a:cs typeface="Times New Roman"/>
              </a:rPr>
              <a:t> </a:t>
            </a:r>
            <a:r>
              <a:rPr lang="nl-NL" sz="2000" dirty="0" smtClean="0">
                <a:latin typeface="Calibri"/>
                <a:ea typeface="Calibri"/>
                <a:cs typeface="Times New Roman"/>
              </a:rPr>
              <a:t>and septic tanks</a:t>
            </a:r>
            <a:endParaRPr lang="nl-NL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/>
              <a:buChar char=""/>
            </a:pPr>
            <a:r>
              <a:rPr lang="nl-NL" sz="2000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Environmental </a:t>
            </a:r>
            <a:r>
              <a:rPr lang="nl-NL" sz="2000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sanitation </a:t>
            </a:r>
            <a:r>
              <a:rPr lang="nl-NL" sz="2000" dirty="0">
                <a:latin typeface="Calibri"/>
                <a:ea typeface="Calibri"/>
                <a:cs typeface="Times New Roman"/>
              </a:rPr>
              <a:t>- the control of environmental factors that form links in disease transmission. Subsets of this category are solid waste management, water and wastewater treatment, industrial waste treatment and noise and pollution </a:t>
            </a:r>
            <a:r>
              <a:rPr lang="nl-NL" sz="2000" dirty="0" smtClean="0">
                <a:latin typeface="Calibri"/>
                <a:ea typeface="Calibri"/>
                <a:cs typeface="Times New Roman"/>
              </a:rPr>
              <a:t>control</a:t>
            </a:r>
            <a:endParaRPr lang="nl-NL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/>
              <a:buChar char=""/>
            </a:pPr>
            <a:r>
              <a:rPr lang="nl-NL" sz="2000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Ecological sanitation </a:t>
            </a:r>
            <a:r>
              <a:rPr lang="nl-NL" sz="2000" dirty="0">
                <a:latin typeface="Calibri"/>
                <a:ea typeface="Calibri"/>
                <a:cs typeface="Times New Roman"/>
              </a:rPr>
              <a:t>- an approach that tries to emulate nature through the recycling of nutrients and water from human and animal wastes in a hygienically safe </a:t>
            </a:r>
            <a:r>
              <a:rPr lang="nl-NL" sz="2000" dirty="0" smtClean="0">
                <a:latin typeface="Calibri"/>
                <a:ea typeface="Calibri"/>
                <a:cs typeface="Times New Roman"/>
              </a:rPr>
              <a:t>manner</a:t>
            </a:r>
            <a:endParaRPr lang="nl-NL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C32AE9-F2F1-478B-83CB-A0B22AC9F89C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1018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770709" y="176213"/>
            <a:ext cx="8064171" cy="6191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The Sanitation Value Chain</a:t>
            </a:r>
            <a:endParaRPr lang="nl-NL" sz="28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25968" y="804598"/>
            <a:ext cx="8208912" cy="526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nl-NL" sz="2000" dirty="0" smtClean="0">
                <a:effectLst/>
                <a:latin typeface="Calibri"/>
                <a:ea typeface="Calibri"/>
                <a:cs typeface="Times New Roman"/>
              </a:rPr>
              <a:t>What is the sanitation (value) chain according to you?...............</a:t>
            </a:r>
            <a:endParaRPr lang="nl-NL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C32AE9-F2F1-478B-83CB-A0B22AC9F89C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Picture 46" descr="C:\Users\GFA\Pictures\loop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91924" y="1218273"/>
            <a:ext cx="6395529" cy="4385693"/>
          </a:xfrm>
          <a:prstGeom prst="rect">
            <a:avLst/>
          </a:prstGeom>
          <a:gradFill rotWithShape="1">
            <a:gsLst>
              <a:gs pos="0">
                <a:srgbClr val="DA1F28">
                  <a:tint val="70000"/>
                  <a:satMod val="130000"/>
                </a:srgbClr>
              </a:gs>
              <a:gs pos="43000">
                <a:srgbClr val="DA1F28">
                  <a:tint val="44000"/>
                  <a:satMod val="165000"/>
                </a:srgbClr>
              </a:gs>
              <a:gs pos="93000">
                <a:srgbClr val="DA1F28">
                  <a:tint val="15000"/>
                  <a:satMod val="165000"/>
                </a:srgbClr>
              </a:gs>
              <a:gs pos="100000">
                <a:srgbClr val="DA1F28">
                  <a:tint val="5000"/>
                  <a:satMod val="250000"/>
                </a:srgbClr>
              </a:gs>
            </a:gsLst>
            <a:path path="circle">
              <a:fillToRect l="50000" t="130000" r="50000" b="-30000"/>
            </a:path>
          </a:gradFill>
          <a:ln w="9525" cap="flat" cmpd="sng" algn="ctr">
            <a:solidFill>
              <a:srgbClr val="DA1F28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DA1F28">
                <a:shade val="9000"/>
                <a:alpha val="48000"/>
                <a:satMod val="10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55819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1" y="0"/>
            <a:ext cx="9106058" cy="6858000"/>
          </a:xfrm>
          <a:prstGeom prst="rect">
            <a:avLst/>
          </a:prstGeom>
        </p:spPr>
      </p:pic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l-NL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23528" y="188641"/>
            <a:ext cx="8073008" cy="72008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Presentation Outline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C0297-8163-49DF-85EB-9BFE60037A6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31" name="Picture 7" descr="D:\GIZ Kenya\UBSUP\Financing &amp; Bus Model\icons\wheelbarrow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54836" y="1741464"/>
            <a:ext cx="610391" cy="55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D:\GIZ Kenya\UBSUP\Financing &amp; Bus Model\icons\treatment.pn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206067" y="1193158"/>
            <a:ext cx="1742198" cy="93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D:\GIZ Kenya\UBSUP\Financing &amp; Bus Model\icons\treatment.png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 bwMode="auto">
          <a:xfrm>
            <a:off x="6948265" y="1584528"/>
            <a:ext cx="724395" cy="505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D:\GIZ Kenya\UBSUP\Financing &amp; Bus Model\icons\farming.png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599023"/>
            <a:ext cx="2532350" cy="1766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D:\GIZ Kenya\UBSUP\Financing &amp; Bus Model\icons\manual png\toilet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3070938"/>
            <a:ext cx="1444529" cy="2525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0" y="0"/>
            <a:ext cx="2232248" cy="64447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Toilets, transport &amp; treatment</a:t>
            </a:r>
            <a:endParaRPr lang="en-GB" sz="2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858000" y="5367"/>
            <a:ext cx="2232248" cy="64447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a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nd business </a:t>
            </a:r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o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pportunities</a:t>
            </a:r>
            <a:endParaRPr lang="en-GB" sz="2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2050" name="Picture 2" descr="D:\GIZ Kenya\UBSUP\icons\builder.wmf"/>
          <p:cNvPicPr>
            <a:picLocks noChangeAspect="1" noChangeArrowheads="1"/>
          </p:cNvPicPr>
          <p:nvPr/>
        </p:nvPicPr>
        <p:blipFill>
          <a:blip r:embed="rId9" cstate="email">
            <a:lum bright="-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6136" y="3507114"/>
            <a:ext cx="829916" cy="92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GIZ Kenya\UBSUP\Financing &amp; Bus Model\icons\business.pn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40299" y="4365104"/>
            <a:ext cx="2763949" cy="2476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:\GIZ Kenya\UBSUP\Financing &amp; Bus Model\icons\arrows.png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1515968"/>
            <a:ext cx="7248350" cy="4001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:\GIZ Kenya\UBSUP\Financing &amp; Bus Model\icons\manual png\manual emptiers.png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6136" y="4221088"/>
            <a:ext cx="1364475" cy="933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ounded Rectangle 1"/>
          <p:cNvSpPr/>
          <p:nvPr/>
        </p:nvSpPr>
        <p:spPr>
          <a:xfrm>
            <a:off x="2284426" y="3480"/>
            <a:ext cx="2232248" cy="64447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b="1" dirty="0"/>
              <a:t>f</a:t>
            </a:r>
            <a:r>
              <a:rPr lang="en-GB" sz="1900" b="1" dirty="0" smtClean="0"/>
              <a:t>or improved health &amp; hygiene</a:t>
            </a:r>
            <a:endParaRPr lang="en-GB" sz="1900" b="1" dirty="0"/>
          </a:p>
        </p:txBody>
      </p:sp>
      <p:sp>
        <p:nvSpPr>
          <p:cNvPr id="20" name="Rounded Rectangle 1"/>
          <p:cNvSpPr/>
          <p:nvPr/>
        </p:nvSpPr>
        <p:spPr>
          <a:xfrm>
            <a:off x="4572000" y="3480"/>
            <a:ext cx="2232248" cy="64447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b="1" dirty="0"/>
              <a:t>f</a:t>
            </a:r>
            <a:r>
              <a:rPr lang="en-GB" sz="1900" b="1" dirty="0" smtClean="0"/>
              <a:t>or a better, cleaner environment</a:t>
            </a:r>
            <a:endParaRPr lang="en-GB" sz="1900" b="1" dirty="0"/>
          </a:p>
        </p:txBody>
      </p:sp>
    </p:spTree>
    <p:extLst>
      <p:ext uri="{BB962C8B-B14F-4D97-AF65-F5344CB8AC3E}">
        <p14:creationId xmlns:p14="http://schemas.microsoft.com/office/powerpoint/2010/main" val="247319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2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2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" grpId="0" animBg="1"/>
      <p:bldP spid="18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1662" y="7658"/>
            <a:ext cx="3958017" cy="2660695"/>
          </a:xfr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317885205"/>
              </p:ext>
            </p:extLst>
          </p:nvPr>
        </p:nvGraphicFramePr>
        <p:xfrm>
          <a:off x="261232" y="824248"/>
          <a:ext cx="4890430" cy="5315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104" name="Title 4"/>
          <p:cNvSpPr txBox="1">
            <a:spLocks/>
          </p:cNvSpPr>
          <p:nvPr/>
        </p:nvSpPr>
        <p:spPr bwMode="auto">
          <a:xfrm>
            <a:off x="815864" y="7658"/>
            <a:ext cx="3253860" cy="7135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 smtClean="0">
                <a:solidFill>
                  <a:srgbClr val="0070C0"/>
                </a:solidFill>
                <a:cs typeface="Arial" charset="0"/>
              </a:rPr>
              <a:t>Sanitation </a:t>
            </a:r>
            <a:r>
              <a:rPr lang="en-US" sz="2800" b="1" dirty="0" smtClean="0">
                <a:solidFill>
                  <a:srgbClr val="0070C0"/>
                </a:solidFill>
                <a:latin typeface="+mn-lt"/>
              </a:rPr>
              <a:t>Situation in Kenya</a:t>
            </a:r>
            <a:endParaRPr lang="en-US" sz="2800" b="1" dirty="0" smtClean="0">
              <a:solidFill>
                <a:srgbClr val="0070C0"/>
              </a:solidFill>
              <a:latin typeface="+mn-lt"/>
              <a:cs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0669" y="2711276"/>
            <a:ext cx="1979009" cy="27689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1662" y="2711275"/>
            <a:ext cx="1872321" cy="27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35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285346"/>
              </p:ext>
            </p:extLst>
          </p:nvPr>
        </p:nvGraphicFramePr>
        <p:xfrm>
          <a:off x="589745" y="1311292"/>
          <a:ext cx="7669213" cy="379728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7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1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542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No.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Facility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% use</a:t>
                      </a:r>
                      <a:endParaRPr lang="en-US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7" marR="6857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93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Traditional Pit Latrine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42.17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Improved Pit Latrine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18.37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67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Pour Flush Toilets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12.43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67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Toilet Linked to Septic Tank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7.80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67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5.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Toilet Linked to Sewer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6.94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67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Public (Fee Paying) Facility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4.04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67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7.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Other Sanitation Facility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3.85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967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8.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Ventilated Improve Pit Latrine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2.29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9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9.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Open defecation (OD)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1.53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6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10.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Flying Toilets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0.39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6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11.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Others (Biogas, UDT, Open Discharge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0.18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8491" name="Rectangle 1"/>
          <p:cNvSpPr>
            <a:spLocks noChangeArrowheads="1"/>
          </p:cNvSpPr>
          <p:nvPr/>
        </p:nvSpPr>
        <p:spPr bwMode="auto">
          <a:xfrm>
            <a:off x="457201" y="5108575"/>
            <a:ext cx="854310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i="1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Sanitation facilities and practice used in </a:t>
            </a:r>
            <a:r>
              <a:rPr lang="en-GB" i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Kenya’s urban </a:t>
            </a:r>
            <a:r>
              <a:rPr lang="en-GB" i="1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low income areas    (</a:t>
            </a:r>
            <a:r>
              <a:rPr lang="en-GB" i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Source: MajiData)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5180" name="Title 1"/>
          <p:cNvSpPr txBox="1">
            <a:spLocks/>
          </p:cNvSpPr>
          <p:nvPr/>
        </p:nvSpPr>
        <p:spPr bwMode="auto">
          <a:xfrm>
            <a:off x="552450" y="834240"/>
            <a:ext cx="6343650" cy="400050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Arial" charset="0"/>
              </a:rPr>
              <a:t>Urban</a:t>
            </a:r>
            <a:r>
              <a:rPr lang="en-US" sz="2400" b="1" dirty="0" smtClean="0">
                <a:latin typeface="Calibri" pitchFamily="34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Arial" charset="0"/>
              </a:rPr>
              <a:t>sanitation coverage figures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18493" name="Title 4"/>
          <p:cNvSpPr txBox="1">
            <a:spLocks/>
          </p:cNvSpPr>
          <p:nvPr/>
        </p:nvSpPr>
        <p:spPr bwMode="auto">
          <a:xfrm>
            <a:off x="705394" y="193675"/>
            <a:ext cx="8112035" cy="5635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Sanitation 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situation in urban Kenya</a:t>
            </a:r>
            <a:endParaRPr lang="en-US" sz="2800" b="1" dirty="0">
              <a:solidFill>
                <a:srgbClr val="0070C0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60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itle 4"/>
          <p:cNvSpPr txBox="1">
            <a:spLocks/>
          </p:cNvSpPr>
          <p:nvPr/>
        </p:nvSpPr>
        <p:spPr bwMode="auto">
          <a:xfrm>
            <a:off x="692331" y="130175"/>
            <a:ext cx="8246088" cy="495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+mn-lt"/>
                <a:cs typeface="Arial" charset="0"/>
              </a:rPr>
              <a:t>Sanitation challenges</a:t>
            </a:r>
          </a:p>
        </p:txBody>
      </p:sp>
      <p:sp>
        <p:nvSpPr>
          <p:cNvPr id="6150" name="Content Placeholder 2"/>
          <p:cNvSpPr txBox="1">
            <a:spLocks/>
          </p:cNvSpPr>
          <p:nvPr/>
        </p:nvSpPr>
        <p:spPr bwMode="auto">
          <a:xfrm>
            <a:off x="404019" y="625475"/>
            <a:ext cx="85344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20000"/>
              </a:spcBef>
              <a:defRPr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Some of the main sanitation challenges are:</a:t>
            </a:r>
          </a:p>
          <a:p>
            <a:pPr marL="0" indent="0">
              <a:spcBef>
                <a:spcPct val="20000"/>
              </a:spcBef>
              <a:defRPr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Toilets &amp; water: 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sz="2000" dirty="0" smtClean="0">
                <a:latin typeface="+mn-lt"/>
              </a:rPr>
              <a:t>Low access to sanitation at the household/plot  levels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sz="2000" dirty="0">
                <a:latin typeface="+mn-lt"/>
              </a:rPr>
              <a:t>Lack of water to improve hygiene</a:t>
            </a:r>
          </a:p>
          <a:p>
            <a:pPr marL="0" indent="0" algn="just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____________________________</a:t>
            </a:r>
          </a:p>
          <a:p>
            <a:pPr marL="0" indent="0" algn="just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Infrastructure: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sz="2000" dirty="0" smtClean="0">
                <a:latin typeface="+mn-lt"/>
              </a:rPr>
              <a:t>Limited network of sewer systems (settlement &amp; town level)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sz="2000" dirty="0" smtClean="0">
                <a:latin typeface="+mn-lt"/>
              </a:rPr>
              <a:t>Few Water Service Providers with functioning wastewater treatment plants</a:t>
            </a:r>
          </a:p>
          <a:p>
            <a:pPr marL="0" indent="0" algn="just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1200" dirty="0" smtClean="0">
                <a:latin typeface="+mn-lt"/>
              </a:rPr>
              <a:t>____________________________</a:t>
            </a:r>
          </a:p>
          <a:p>
            <a:pPr marL="0" indent="0" algn="just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Policy: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sz="2000" dirty="0">
                <a:latin typeface="+mn-lt"/>
              </a:rPr>
              <a:t>Poor designs of affordable &amp; sustainable sanitation solutions for the poor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sz="2000" dirty="0" smtClean="0">
                <a:latin typeface="+mn-lt"/>
              </a:rPr>
              <a:t>Poor sanitation monitoring &amp; tracking for reporting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sz="2000" dirty="0" smtClean="0">
                <a:latin typeface="+mn-lt"/>
              </a:rPr>
              <a:t>Over-expectation that waterborne solutions will be implemented in urban low income areas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sz="2000" dirty="0" smtClean="0">
                <a:latin typeface="+mn-lt"/>
              </a:rPr>
              <a:t>Non-prioritisation of urban low income areas by the Sector</a:t>
            </a:r>
            <a:endParaRPr lang="en-GB" sz="20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041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61703" y="91440"/>
            <a:ext cx="8411652" cy="11817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normAutofit fontScale="25000" lnSpcReduction="20000"/>
          </a:bodyPr>
          <a:lstStyle/>
          <a:p>
            <a:pPr>
              <a:defRPr/>
            </a:pPr>
            <a:r>
              <a:rPr lang="en-US" sz="3600" b="1" dirty="0">
                <a:latin typeface="+mj-lt"/>
                <a:ea typeface="+mj-ea"/>
                <a:cs typeface="+mj-cs"/>
              </a:rPr>
              <a:t> </a:t>
            </a:r>
          </a:p>
          <a:p>
            <a:pPr>
              <a:defRPr/>
            </a:pPr>
            <a:r>
              <a:rPr lang="en-US" sz="203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Thank You</a:t>
            </a:r>
          </a:p>
          <a:p>
            <a:pPr>
              <a:defRPr/>
            </a:pPr>
            <a:r>
              <a:rPr lang="en-US" sz="16000" b="1" i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Let us succeed together!</a:t>
            </a:r>
          </a:p>
        </p:txBody>
      </p:sp>
      <p:sp>
        <p:nvSpPr>
          <p:cNvPr id="9223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A750397-F1DF-404D-B950-DFB00FF4A2A3}" type="slidenum">
              <a:rPr lang="en-US" smtClean="0">
                <a:solidFill>
                  <a:schemeClr val="bg1"/>
                </a:solidFill>
              </a:rPr>
              <a:pPr eaLnBrk="1" hangingPunct="1"/>
              <a:t>9</a:t>
            </a:fld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9225" name="Picture 10" descr="P1030341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932" y="1341157"/>
            <a:ext cx="4701279" cy="264447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1" descr="P103045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09757" y="4168918"/>
            <a:ext cx="3888769" cy="218743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00439" y="1508351"/>
            <a:ext cx="2088232" cy="1566174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sx="102000" sy="102000" algn="tl" rotWithShape="0">
              <a:prstClr val="black">
                <a:alpha val="5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7786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605</Words>
  <Application>Microsoft Office PowerPoint</Application>
  <PresentationFormat>On-screen Show (4:3)</PresentationFormat>
  <Paragraphs>106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Gwada</dc:creator>
  <cp:lastModifiedBy>Bernard Njenga</cp:lastModifiedBy>
  <cp:revision>18</cp:revision>
  <dcterms:created xsi:type="dcterms:W3CDTF">2017-07-24T09:02:33Z</dcterms:created>
  <dcterms:modified xsi:type="dcterms:W3CDTF">2017-08-19T01:48:30Z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601795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